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11F7"/>
    <a:srgbClr val="F117C7"/>
    <a:srgbClr val="12C0F6"/>
    <a:srgbClr val="D9D9D9"/>
    <a:srgbClr val="FEA70A"/>
    <a:srgbClr val="BFBFBF"/>
    <a:srgbClr val="000000"/>
    <a:srgbClr val="B11AEE"/>
    <a:srgbClr val="FAB70E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>
        <p:scale>
          <a:sx n="76" d="100"/>
          <a:sy n="76" d="100"/>
        </p:scale>
        <p:origin x="84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75DB7F-FC9B-FCCF-05C1-4E9AD3FC0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DECE5A-8CF4-8367-FF8E-4312ADD20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CC6765-9C34-CF81-BE62-C0838ABC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A57AA4-441A-E977-2037-F91553EF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FA78D4-F074-6A70-0857-6450F2D2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21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81D76-FEA6-6ADC-9EE9-D9107AC5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F003FD-3CFE-0FDA-44E9-BA970E1A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20935-9B02-017D-CF66-0E9FB74F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0BBA2-AD3F-07B3-460D-01280FFC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54BB5C-8901-1A0C-F1FB-0FA7A390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4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9AE2AA4-EB4F-E181-1B6C-E87D16A7E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93DF4C-A6F5-25A4-FEE2-C0069FA65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39528F-A9D7-78A6-0AF0-6ABCA9FF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0164BA-F958-1881-515C-BCEEE595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DEE1BC-4D47-EF12-4185-D79F0D7B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12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DAC7F4-16F9-E687-0E8A-62EEB3B82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41DFBA-8760-A2F8-076A-B4558BDBF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D4DE06-A2C7-841F-1448-CABBBBDE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7FF31F-A96F-71AF-0803-8E67F29E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B4040-7725-EBC5-3685-234FA00CE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76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D5667-CAE8-559A-DD50-D7529020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CA6BD3-EE93-9C12-879B-44595E5F0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1441B6-0C3B-DF81-C116-6DDA6844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4F3D58-A16A-2D7D-5968-27051D44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4B322C-2765-2A26-13AB-402BA4B2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49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1B775-0434-3198-DAC1-A15D332F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004437-4961-CC2E-A286-99D3D75D9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18FC4F-EDFD-E130-180D-465E3B84F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6B9603-7061-3168-B6B5-2CD41D56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09001C-791F-FFFC-E71C-0DE62C8C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E5E5AF-C06D-CA35-0FA9-FB321ECA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93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9A016E-082B-9EE0-04EB-9BC2DDAD8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DA2C79-B7C6-A74D-901C-C57895A28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8F4808-0772-62F1-876B-3BF7C3119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FE261C-3947-9167-F5F2-6F13C5CC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EA2032-1966-EE29-3011-C5AB6A2E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A4F9C0-B409-85DE-F059-E1969935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E59BCF-CF00-5477-3EC2-CC284599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92138B-9D14-81D8-C6B4-2310AD02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B5554B-6B2C-5095-FD31-53557EE6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5C6B75-83D6-53AB-E101-1636A49F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91A79C-F7EC-DA91-0955-C71DB1183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F74D99-1BD5-DF70-18C8-8C93BA04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53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25DC7B-DD5B-D095-23A0-AAFA5985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03B4805-45A2-E91C-4BDE-8CB45544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EA003B-03F2-AFFF-0490-3CD7F5A8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31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A1972C-26EC-2239-573B-C59A6E7D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D5A3F0-FCC8-3774-9D32-4841A416D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44D505-3259-F3B3-7ACE-1FB0C85B3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AFF364-7D22-F0E1-0019-E43BA4B3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BF2564-D8B9-DE2E-05C9-EFF12F62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5D219F-848C-830A-6810-B8CD2CA0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09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8E6E4-8384-EEC4-F9A6-0D97A6CE2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66F8C8-9FB5-4590-1C1A-40B65C43D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0AD014-EA98-EF19-8926-57EB71A34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11EC1A-5ACA-2CD5-5F92-D71E4625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85B37B-634F-9324-51FF-4FDAF5C3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8E625C-3BC2-32FD-590A-5FB15CC4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60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538AD14-F4C6-B102-3D8B-12D0C169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1B668E-A709-25AD-19E4-C31DEDE3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5898E2-D5B3-8DDB-6B4D-5438938F2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BB1B-3E75-4B8A-AE2B-8E3AAAAC600F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76E11-6D9E-066A-EB31-627C108E8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0B9462-ABD5-BD60-28D2-DC367438A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D972-ED48-4489-BF2A-9E4ACF81E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53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0E19033-ED4F-1CA4-69B7-D441FE9D14C9}"/>
              </a:ext>
            </a:extLst>
          </p:cNvPr>
          <p:cNvSpPr/>
          <p:nvPr/>
        </p:nvSpPr>
        <p:spPr>
          <a:xfrm>
            <a:off x="2165400" y="1572828"/>
            <a:ext cx="2874504" cy="4626736"/>
          </a:xfrm>
          <a:prstGeom prst="rect">
            <a:avLst/>
          </a:prstGeom>
          <a:solidFill>
            <a:srgbClr val="D9D9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1C4D9C6C-6942-C840-8BC2-5F4CE00165D6}"/>
              </a:ext>
            </a:extLst>
          </p:cNvPr>
          <p:cNvCxnSpPr>
            <a:cxnSpLocks/>
          </p:cNvCxnSpPr>
          <p:nvPr/>
        </p:nvCxnSpPr>
        <p:spPr>
          <a:xfrm>
            <a:off x="341209" y="1719340"/>
            <a:ext cx="1855670" cy="1541484"/>
          </a:xfrm>
          <a:prstGeom prst="line">
            <a:avLst/>
          </a:prstGeom>
          <a:ln w="38100">
            <a:solidFill>
              <a:srgbClr val="F117C7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0C7FC55-C320-DDC1-566C-69AA2C58A0ED}"/>
              </a:ext>
            </a:extLst>
          </p:cNvPr>
          <p:cNvSpPr/>
          <p:nvPr/>
        </p:nvSpPr>
        <p:spPr>
          <a:xfrm>
            <a:off x="998414" y="1842402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117C7"/>
                </a:solidFill>
              </a:rPr>
              <a:t>入射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D245AB6-AF00-87AF-C86B-138D970ED335}"/>
              </a:ext>
            </a:extLst>
          </p:cNvPr>
          <p:cNvSpPr/>
          <p:nvPr/>
        </p:nvSpPr>
        <p:spPr>
          <a:xfrm>
            <a:off x="878254" y="4160631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00B050"/>
                </a:solidFill>
              </a:rPr>
              <a:t>反射</a:t>
            </a:r>
          </a:p>
        </p:txBody>
      </p:sp>
      <p:sp>
        <p:nvSpPr>
          <p:cNvPr id="51" name="矢印: 下 50">
            <a:extLst>
              <a:ext uri="{FF2B5EF4-FFF2-40B4-BE49-F238E27FC236}">
                <a16:creationId xmlns:a16="http://schemas.microsoft.com/office/drawing/2014/main" id="{DA4179C3-0593-FE7B-0B3A-8CE8739CD599}"/>
              </a:ext>
            </a:extLst>
          </p:cNvPr>
          <p:cNvSpPr/>
          <p:nvPr/>
        </p:nvSpPr>
        <p:spPr>
          <a:xfrm rot="3182306">
            <a:off x="1486676" y="3213454"/>
            <a:ext cx="331470" cy="1050687"/>
          </a:xfrm>
          <a:prstGeom prst="downArrow">
            <a:avLst/>
          </a:prstGeom>
          <a:solidFill>
            <a:srgbClr val="99F117">
              <a:alpha val="2470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0B616F-97A2-17BA-20FF-D19E5F1CD407}"/>
              </a:ext>
            </a:extLst>
          </p:cNvPr>
          <p:cNvSpPr/>
          <p:nvPr/>
        </p:nvSpPr>
        <p:spPr>
          <a:xfrm>
            <a:off x="421258" y="5483896"/>
            <a:ext cx="1287146" cy="785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媒質</a:t>
            </a:r>
            <a:r>
              <a:rPr kumimoji="1" lang="en-US" altLang="ja-JP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（素材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）</a:t>
            </a:r>
            <a:br>
              <a:rPr kumimoji="1" lang="en-US" altLang="ja-JP" dirty="0">
                <a:solidFill>
                  <a:schemeClr val="tx1"/>
                </a:solidFill>
              </a:rPr>
            </a:b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439FBB-A3BA-1A41-4D24-4EB2CFE6E232}"/>
              </a:ext>
            </a:extLst>
          </p:cNvPr>
          <p:cNvSpPr/>
          <p:nvPr/>
        </p:nvSpPr>
        <p:spPr>
          <a:xfrm>
            <a:off x="2985971" y="5316691"/>
            <a:ext cx="1287146" cy="756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媒質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（素材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17B123D3-C4BD-E3C3-16DC-745B804DF97B}"/>
              </a:ext>
            </a:extLst>
          </p:cNvPr>
          <p:cNvSpPr/>
          <p:nvPr/>
        </p:nvSpPr>
        <p:spPr>
          <a:xfrm rot="16967567">
            <a:off x="2704919" y="2937470"/>
            <a:ext cx="557422" cy="1067297"/>
          </a:xfrm>
          <a:prstGeom prst="downArrow">
            <a:avLst/>
          </a:prstGeom>
          <a:solidFill>
            <a:srgbClr val="7911F7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66BBB481-FCD5-508E-5A65-430F581FC1D2}"/>
              </a:ext>
            </a:extLst>
          </p:cNvPr>
          <p:cNvSpPr/>
          <p:nvPr/>
        </p:nvSpPr>
        <p:spPr>
          <a:xfrm rot="18551037">
            <a:off x="924819" y="1887871"/>
            <a:ext cx="1046505" cy="1536719"/>
          </a:xfrm>
          <a:prstGeom prst="downArrow">
            <a:avLst/>
          </a:prstGeom>
          <a:solidFill>
            <a:srgbClr val="F117C7">
              <a:alpha val="3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6033288F-1BE1-C823-EEF5-C3A018D367B9}"/>
              </a:ext>
            </a:extLst>
          </p:cNvPr>
          <p:cNvCxnSpPr>
            <a:cxnSpLocks/>
          </p:cNvCxnSpPr>
          <p:nvPr/>
        </p:nvCxnSpPr>
        <p:spPr>
          <a:xfrm flipV="1">
            <a:off x="341209" y="3317960"/>
            <a:ext cx="1862290" cy="1388994"/>
          </a:xfrm>
          <a:prstGeom prst="line">
            <a:avLst/>
          </a:prstGeom>
          <a:ln w="38100">
            <a:solidFill>
              <a:srgbClr val="92D05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E8638F4-6340-EF59-8044-6AE0FB46D237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2219184" y="3286921"/>
            <a:ext cx="2820720" cy="599275"/>
          </a:xfrm>
          <a:prstGeom prst="line">
            <a:avLst/>
          </a:prstGeom>
          <a:ln w="38100">
            <a:solidFill>
              <a:srgbClr val="7911F7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68A7121-809B-7359-E665-26FEDA058BDE}"/>
              </a:ext>
            </a:extLst>
          </p:cNvPr>
          <p:cNvSpPr/>
          <p:nvPr/>
        </p:nvSpPr>
        <p:spPr>
          <a:xfrm>
            <a:off x="2191125" y="2766284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7911F7"/>
                </a:solidFill>
              </a:rPr>
              <a:t>屈折</a:t>
            </a:r>
            <a:endParaRPr kumimoji="1" lang="ja-JP" altLang="en-US" b="1" dirty="0">
              <a:solidFill>
                <a:srgbClr val="7911F7"/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2619655-EC07-ED84-23F3-0E739CFB6A4D}"/>
              </a:ext>
            </a:extLst>
          </p:cNvPr>
          <p:cNvSpPr/>
          <p:nvPr/>
        </p:nvSpPr>
        <p:spPr>
          <a:xfrm>
            <a:off x="7430898" y="2236582"/>
            <a:ext cx="5332036" cy="40495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媒質：音を伝える媒介となる物質</a:t>
            </a: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入射</a:t>
            </a:r>
            <a:r>
              <a:rPr lang="ja-JP" altLang="en-US" dirty="0">
                <a:solidFill>
                  <a:schemeClr val="tx1"/>
                </a:solidFill>
              </a:rPr>
              <a:t>：別の媒質に入っていくこと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反射：媒質の境界面で跳ね返ること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屈折：媒質の境界面で進行方向が変わること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D196448-6647-3C76-61C0-0416560D88A3}"/>
              </a:ext>
            </a:extLst>
          </p:cNvPr>
          <p:cNvSpPr/>
          <p:nvPr/>
        </p:nvSpPr>
        <p:spPr>
          <a:xfrm>
            <a:off x="5039904" y="1572828"/>
            <a:ext cx="1848589" cy="4626736"/>
          </a:xfrm>
          <a:prstGeom prst="rect">
            <a:avLst/>
          </a:prstGeom>
          <a:solidFill>
            <a:srgbClr val="BFBFB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矢印: 下 41">
            <a:extLst>
              <a:ext uri="{FF2B5EF4-FFF2-40B4-BE49-F238E27FC236}">
                <a16:creationId xmlns:a16="http://schemas.microsoft.com/office/drawing/2014/main" id="{A559C2E6-CEA7-2236-55D6-81D6465630D3}"/>
              </a:ext>
            </a:extLst>
          </p:cNvPr>
          <p:cNvSpPr/>
          <p:nvPr/>
        </p:nvSpPr>
        <p:spPr>
          <a:xfrm rot="16967567">
            <a:off x="3974385" y="3184114"/>
            <a:ext cx="557422" cy="1067297"/>
          </a:xfrm>
          <a:prstGeom prst="downArrow">
            <a:avLst/>
          </a:prstGeom>
          <a:solidFill>
            <a:srgbClr val="7911F7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E1F2717-ED9A-EA8A-4DCC-842D4641AC98}"/>
              </a:ext>
            </a:extLst>
          </p:cNvPr>
          <p:cNvSpPr/>
          <p:nvPr/>
        </p:nvSpPr>
        <p:spPr>
          <a:xfrm>
            <a:off x="3805187" y="3115767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7911F7"/>
                </a:solidFill>
              </a:rPr>
              <a:t>入射</a:t>
            </a:r>
            <a:endParaRPr kumimoji="1" lang="ja-JP" altLang="en-US" b="1" dirty="0">
              <a:solidFill>
                <a:srgbClr val="7911F7"/>
              </a:solidFill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E4720EDF-885A-6D72-0C21-8F865ABA1FA1}"/>
              </a:ext>
            </a:extLst>
          </p:cNvPr>
          <p:cNvCxnSpPr>
            <a:cxnSpLocks/>
          </p:cNvCxnSpPr>
          <p:nvPr/>
        </p:nvCxnSpPr>
        <p:spPr>
          <a:xfrm>
            <a:off x="5056817" y="3886196"/>
            <a:ext cx="1583309" cy="820758"/>
          </a:xfrm>
          <a:prstGeom prst="line">
            <a:avLst/>
          </a:prstGeom>
          <a:ln w="38100">
            <a:solidFill>
              <a:srgbClr val="12C0F6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矢印: 下 52">
            <a:extLst>
              <a:ext uri="{FF2B5EF4-FFF2-40B4-BE49-F238E27FC236}">
                <a16:creationId xmlns:a16="http://schemas.microsoft.com/office/drawing/2014/main" id="{1CC573C9-E4DB-1F46-2F89-FEDC9E70C454}"/>
              </a:ext>
            </a:extLst>
          </p:cNvPr>
          <p:cNvSpPr/>
          <p:nvPr/>
        </p:nvSpPr>
        <p:spPr>
          <a:xfrm rot="17788676">
            <a:off x="5293792" y="3792430"/>
            <a:ext cx="329484" cy="613689"/>
          </a:xfrm>
          <a:prstGeom prst="downArrow">
            <a:avLst/>
          </a:prstGeom>
          <a:solidFill>
            <a:srgbClr val="12C0F6">
              <a:alpha val="3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744F832-D2B1-383A-3CA6-BE83086CBBAF}"/>
              </a:ext>
            </a:extLst>
          </p:cNvPr>
          <p:cNvSpPr/>
          <p:nvPr/>
        </p:nvSpPr>
        <p:spPr>
          <a:xfrm>
            <a:off x="4942689" y="3488189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12C0F6"/>
                </a:solidFill>
              </a:rPr>
              <a:t>屈折</a:t>
            </a:r>
            <a:endParaRPr kumimoji="1" lang="ja-JP" altLang="en-US" b="1" dirty="0">
              <a:solidFill>
                <a:srgbClr val="12C0F6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BC7A429-4FDA-A1B1-0C04-4B7B0BE650BE}"/>
              </a:ext>
            </a:extLst>
          </p:cNvPr>
          <p:cNvSpPr/>
          <p:nvPr/>
        </p:nvSpPr>
        <p:spPr>
          <a:xfrm>
            <a:off x="3983429" y="4295991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00B050"/>
                </a:solidFill>
              </a:rPr>
              <a:t>反射</a:t>
            </a: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3C725C10-82CF-B37D-6E26-37C1A4A54073}"/>
              </a:ext>
            </a:extLst>
          </p:cNvPr>
          <p:cNvCxnSpPr>
            <a:cxnSpLocks/>
          </p:cNvCxnSpPr>
          <p:nvPr/>
        </p:nvCxnSpPr>
        <p:spPr>
          <a:xfrm flipV="1">
            <a:off x="3808260" y="3951691"/>
            <a:ext cx="1257623" cy="396692"/>
          </a:xfrm>
          <a:prstGeom prst="line">
            <a:avLst/>
          </a:prstGeom>
          <a:ln w="38100">
            <a:solidFill>
              <a:srgbClr val="92D050">
                <a:alpha val="6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矢印: 下 57">
            <a:extLst>
              <a:ext uri="{FF2B5EF4-FFF2-40B4-BE49-F238E27FC236}">
                <a16:creationId xmlns:a16="http://schemas.microsoft.com/office/drawing/2014/main" id="{603EDC68-D19B-F510-60AD-7378177ADA58}"/>
              </a:ext>
            </a:extLst>
          </p:cNvPr>
          <p:cNvSpPr/>
          <p:nvPr/>
        </p:nvSpPr>
        <p:spPr>
          <a:xfrm rot="4307402">
            <a:off x="4348763" y="3894775"/>
            <a:ext cx="209163" cy="511509"/>
          </a:xfrm>
          <a:prstGeom prst="downArrow">
            <a:avLst/>
          </a:prstGeom>
          <a:solidFill>
            <a:srgbClr val="99F117">
              <a:alpha val="2470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51D79DF-73DD-2DE9-7E2C-814B418E60E3}"/>
              </a:ext>
            </a:extLst>
          </p:cNvPr>
          <p:cNvSpPr/>
          <p:nvPr/>
        </p:nvSpPr>
        <p:spPr>
          <a:xfrm>
            <a:off x="5336017" y="5313279"/>
            <a:ext cx="1287146" cy="756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媒質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（素材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）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9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0E19033-ED4F-1CA4-69B7-D441FE9D14C9}"/>
              </a:ext>
            </a:extLst>
          </p:cNvPr>
          <p:cNvSpPr/>
          <p:nvPr/>
        </p:nvSpPr>
        <p:spPr>
          <a:xfrm>
            <a:off x="4897452" y="1797069"/>
            <a:ext cx="1454211" cy="2942710"/>
          </a:xfrm>
          <a:prstGeom prst="rect">
            <a:avLst/>
          </a:prstGeom>
          <a:solidFill>
            <a:srgbClr val="BFBFBF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2E9A45F3-2DBE-5EBA-5AED-621821FC251E}"/>
              </a:ext>
            </a:extLst>
          </p:cNvPr>
          <p:cNvSpPr/>
          <p:nvPr/>
        </p:nvSpPr>
        <p:spPr>
          <a:xfrm rot="16200000">
            <a:off x="6802885" y="2969116"/>
            <a:ext cx="533797" cy="893504"/>
          </a:xfrm>
          <a:prstGeom prst="downArrow">
            <a:avLst/>
          </a:prstGeom>
          <a:solidFill>
            <a:srgbClr val="12C0F6">
              <a:alpha val="25098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0C7FC55-C320-DDC1-566C-69AA2C58A0ED}"/>
              </a:ext>
            </a:extLst>
          </p:cNvPr>
          <p:cNvSpPr/>
          <p:nvPr/>
        </p:nvSpPr>
        <p:spPr>
          <a:xfrm>
            <a:off x="3314488" y="1797069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117C7"/>
                </a:solidFill>
              </a:rPr>
              <a:t>入射音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37CE57F-6E3B-3AAC-D3CB-6020E1D8692E}"/>
              </a:ext>
            </a:extLst>
          </p:cNvPr>
          <p:cNvSpPr/>
          <p:nvPr/>
        </p:nvSpPr>
        <p:spPr>
          <a:xfrm>
            <a:off x="6351664" y="2654970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12C0F6"/>
                </a:solidFill>
              </a:rPr>
              <a:t>透過</a:t>
            </a:r>
            <a:r>
              <a:rPr kumimoji="1" lang="ja-JP" altLang="en-US" b="1" dirty="0">
                <a:solidFill>
                  <a:srgbClr val="12C0F6"/>
                </a:solidFill>
              </a:rPr>
              <a:t>音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D245AB6-AF00-87AF-C86B-138D970ED335}"/>
              </a:ext>
            </a:extLst>
          </p:cNvPr>
          <p:cNvSpPr/>
          <p:nvPr/>
        </p:nvSpPr>
        <p:spPr>
          <a:xfrm>
            <a:off x="3398729" y="4328849"/>
            <a:ext cx="128714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00B050"/>
                </a:solidFill>
              </a:rPr>
              <a:t>反射音</a:t>
            </a:r>
          </a:p>
        </p:txBody>
      </p:sp>
      <p:sp>
        <p:nvSpPr>
          <p:cNvPr id="51" name="矢印: 下 50">
            <a:extLst>
              <a:ext uri="{FF2B5EF4-FFF2-40B4-BE49-F238E27FC236}">
                <a16:creationId xmlns:a16="http://schemas.microsoft.com/office/drawing/2014/main" id="{DA4179C3-0593-FE7B-0B3A-8CE8739CD599}"/>
              </a:ext>
            </a:extLst>
          </p:cNvPr>
          <p:cNvSpPr/>
          <p:nvPr/>
        </p:nvSpPr>
        <p:spPr>
          <a:xfrm rot="3615090">
            <a:off x="3782835" y="3477537"/>
            <a:ext cx="397956" cy="907044"/>
          </a:xfrm>
          <a:prstGeom prst="downArrow">
            <a:avLst/>
          </a:prstGeom>
          <a:solidFill>
            <a:srgbClr val="99F117">
              <a:alpha val="2470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DCA014EE-1521-98ED-D562-1588A44E7ED5}"/>
              </a:ext>
            </a:extLst>
          </p:cNvPr>
          <p:cNvSpPr/>
          <p:nvPr/>
        </p:nvSpPr>
        <p:spPr>
          <a:xfrm rot="18809466">
            <a:off x="5676282" y="2949764"/>
            <a:ext cx="433815" cy="423333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7DC78174-0C27-236A-A25A-004BD320D5C6}"/>
              </a:ext>
            </a:extLst>
          </p:cNvPr>
          <p:cNvSpPr/>
          <p:nvPr/>
        </p:nvSpPr>
        <p:spPr>
          <a:xfrm rot="15710856">
            <a:off x="5170144" y="2839528"/>
            <a:ext cx="349029" cy="29566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0E23A83B-88DD-153A-58F6-625D36DE22E4}"/>
              </a:ext>
            </a:extLst>
          </p:cNvPr>
          <p:cNvSpPr/>
          <p:nvPr/>
        </p:nvSpPr>
        <p:spPr>
          <a:xfrm rot="6961386">
            <a:off x="5167286" y="3595946"/>
            <a:ext cx="354743" cy="305488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4B64E37-E263-EB8B-5E64-FA87C8817ECD}"/>
              </a:ext>
            </a:extLst>
          </p:cNvPr>
          <p:cNvSpPr/>
          <p:nvPr/>
        </p:nvSpPr>
        <p:spPr>
          <a:xfrm>
            <a:off x="4852069" y="2295267"/>
            <a:ext cx="1555796" cy="42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EA70A"/>
                </a:solidFill>
              </a:rPr>
              <a:t>吸収される音</a:t>
            </a: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66BBB481-FCD5-508E-5A65-430F581FC1D2}"/>
              </a:ext>
            </a:extLst>
          </p:cNvPr>
          <p:cNvSpPr/>
          <p:nvPr/>
        </p:nvSpPr>
        <p:spPr>
          <a:xfrm rot="17887258">
            <a:off x="3404531" y="1980481"/>
            <a:ext cx="1046505" cy="1536719"/>
          </a:xfrm>
          <a:prstGeom prst="downArrow">
            <a:avLst/>
          </a:prstGeom>
          <a:solidFill>
            <a:srgbClr val="F117C7">
              <a:alpha val="3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C6284697-D639-29C2-257B-68CAAB7A940B}"/>
              </a:ext>
            </a:extLst>
          </p:cNvPr>
          <p:cNvSpPr/>
          <p:nvPr/>
        </p:nvSpPr>
        <p:spPr>
          <a:xfrm rot="2385053">
            <a:off x="5697192" y="3625073"/>
            <a:ext cx="361935" cy="33228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92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68</Words>
  <Application>Microsoft Office PowerPoint</Application>
  <PresentationFormat>ワイド画面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すず</dc:creator>
  <cp:lastModifiedBy>すず</cp:lastModifiedBy>
  <cp:revision>9</cp:revision>
  <dcterms:created xsi:type="dcterms:W3CDTF">2023-07-20T02:05:44Z</dcterms:created>
  <dcterms:modified xsi:type="dcterms:W3CDTF">2023-07-20T16:22:20Z</dcterms:modified>
</cp:coreProperties>
</file>